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66" r:id="rId3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3399"/>
    <a:srgbClr val="FF9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-90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1D9CBA-B4AD-4C0E-BBE9-5C8DF13A73AF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845E3A-CD1A-40A3-80F4-E209958D582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B21A4-623E-4E38-9C2F-FE07CAD28285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5C2AEE-E7E4-4ADE-A3C5-8AD09204EA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65400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C2AEE-E7E4-4ADE-A3C5-8AD09204EA8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42079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C2AEE-E7E4-4ADE-A3C5-8AD09204EA8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23067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2A631-43AD-43A6-A8EF-128356C344B8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02AF-90D9-4442-94C1-EF4A2B0B82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55093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2A631-43AD-43A6-A8EF-128356C344B8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02AF-90D9-4442-94C1-EF4A2B0B82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66151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2A631-43AD-43A6-A8EF-128356C344B8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02AF-90D9-4442-94C1-EF4A2B0B82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37189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2A631-43AD-43A6-A8EF-128356C344B8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02AF-90D9-4442-94C1-EF4A2B0B82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60641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2A631-43AD-43A6-A8EF-128356C344B8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02AF-90D9-4442-94C1-EF4A2B0B82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34267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2A631-43AD-43A6-A8EF-128356C344B8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02AF-90D9-4442-94C1-EF4A2B0B82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06793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2A631-43AD-43A6-A8EF-128356C344B8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02AF-90D9-4442-94C1-EF4A2B0B82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17461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2A631-43AD-43A6-A8EF-128356C344B8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02AF-90D9-4442-94C1-EF4A2B0B82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50193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2A631-43AD-43A6-A8EF-128356C344B8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02AF-90D9-4442-94C1-EF4A2B0B82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33308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2A631-43AD-43A6-A8EF-128356C344B8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02AF-90D9-4442-94C1-EF4A2B0B82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23421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2A631-43AD-43A6-A8EF-128356C344B8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02AF-90D9-4442-94C1-EF4A2B0B82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9921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bg2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2A631-43AD-43A6-A8EF-128356C344B8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002AF-90D9-4442-94C1-EF4A2B0B82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83770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microsoft.com/office/2007/relationships/hdphoto" Target="../media/hdphoto2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microsoft.com/office/2007/relationships/hdphoto" Target="../media/hdphoto2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65" y="128438"/>
            <a:ext cx="1555611" cy="441472"/>
          </a:xfrm>
          <a:prstGeom prst="rect">
            <a:avLst/>
          </a:prstGeom>
        </p:spPr>
      </p:pic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xfrm>
            <a:off x="2373978" y="-92871"/>
            <a:ext cx="9263285" cy="1325563"/>
          </a:xfrm>
        </p:spPr>
        <p:txBody>
          <a:bodyPr>
            <a:normAutofit/>
          </a:bodyPr>
          <a:lstStyle/>
          <a:p>
            <a:pPr algn="ctr"/>
            <a:r>
              <a:rPr lang="uk-UA" sz="5400" dirty="0" smtClean="0">
                <a:solidFill>
                  <a:srgbClr val="FF3399"/>
                </a:solidFill>
                <a:latin typeface="Comic Sans MS" panose="030F0702030302020204" pitchFamily="66" charset="0"/>
              </a:rPr>
              <a:t>Реєстрація на ЗНО-2018</a:t>
            </a:r>
            <a:endParaRPr lang="uk-UA" sz="5400" dirty="0">
              <a:solidFill>
                <a:srgbClr val="FF3399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-587250" y="390604"/>
            <a:ext cx="5195555" cy="3464663"/>
            <a:chOff x="-607868" y="254709"/>
            <a:chExt cx="4958298" cy="2853240"/>
          </a:xfrm>
        </p:grpSpPr>
        <p:pic>
          <p:nvPicPr>
            <p:cNvPr id="12" name="Picture 2" descr="Похожее изображение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="" xmlns:a14="http://schemas.microsoft.com/office/drawing/2010/main">
                    <a14:imgLayer r:embed="rId5">
                      <a14:imgEffect>
                        <a14:backgroundRemoval t="9961" b="89844" l="6957" r="94393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607868" y="254709"/>
              <a:ext cx="4958298" cy="285324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Прямоугольник 12"/>
            <p:cNvSpPr/>
            <p:nvPr/>
          </p:nvSpPr>
          <p:spPr>
            <a:xfrm>
              <a:off x="670848" y="977164"/>
              <a:ext cx="2610147" cy="3801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uk-UA" sz="2400" b="1" cap="none" spc="0" dirty="0" smtClean="0">
                  <a:ln w="12700">
                    <a:solidFill>
                      <a:sysClr val="windowText" lastClr="000000"/>
                    </a:solidFill>
                    <a:prstDash val="solid"/>
                  </a:ln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  <a:latin typeface="Comic Sans MS" panose="030F0702030302020204" pitchFamily="66" charset="0"/>
                </a:rPr>
                <a:t>Лютий-Березень</a:t>
              </a:r>
              <a:endParaRPr lang="uk-UA" sz="2400" b="1" cap="none" spc="0" dirty="0">
                <a:ln w="12700">
                  <a:solidFill>
                    <a:sysClr val="windowText" lastClr="000000"/>
                  </a:solidFill>
                  <a:prstDash val="solid"/>
                </a:ln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Comic Sans MS" panose="030F0702030302020204" pitchFamily="66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418352" y="1546189"/>
              <a:ext cx="2712276" cy="7857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2800" b="1" cap="none" spc="0" dirty="0" smtClean="0">
                  <a:ln w="12700">
                    <a:solidFill>
                      <a:srgbClr val="FF99FF"/>
                    </a:solidFill>
                    <a:prstDash val="solid"/>
                  </a:ln>
                  <a:solidFill>
                    <a:srgbClr val="FF3399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  <a:latin typeface="Comic Sans MS" panose="030F0702030302020204" pitchFamily="66" charset="0"/>
                </a:rPr>
                <a:t>06.02.2018 19.03.2018</a:t>
              </a:r>
              <a:endParaRPr lang="ru-RU" sz="2800" b="1" cap="none" spc="0" dirty="0">
                <a:ln w="12700">
                  <a:solidFill>
                    <a:srgbClr val="FF99FF"/>
                  </a:solidFill>
                  <a:prstDash val="solid"/>
                </a:ln>
                <a:solidFill>
                  <a:srgbClr val="FF3399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Comic Sans MS" panose="030F0702030302020204" pitchFamily="66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-58394" y="3248492"/>
            <a:ext cx="3959724" cy="3050033"/>
            <a:chOff x="8968" y="2920836"/>
            <a:chExt cx="2941410" cy="1875962"/>
          </a:xfrm>
        </p:grpSpPr>
        <p:pic>
          <p:nvPicPr>
            <p:cNvPr id="16" name="Picture 2" descr="Картинки по запросу иконка органайзер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="" xmlns:a14="http://schemas.microsoft.com/office/drawing/2010/main">
                    <a14:imgLayer r:embed="rId7">
                      <a14:imgEffect>
                        <a14:backgroundRemoval t="4167" b="98106" l="1750" r="9875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946658">
              <a:off x="8968" y="2920836"/>
              <a:ext cx="2941410" cy="187596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Прямоугольник 16"/>
            <p:cNvSpPr/>
            <p:nvPr/>
          </p:nvSpPr>
          <p:spPr>
            <a:xfrm rot="20857731">
              <a:off x="355339" y="3344752"/>
              <a:ext cx="1148034" cy="1060758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Заголовок 3"/>
            <p:cNvSpPr txBox="1">
              <a:spLocks/>
            </p:cNvSpPr>
            <p:nvPr/>
          </p:nvSpPr>
          <p:spPr>
            <a:xfrm rot="20782779">
              <a:off x="195825" y="3555730"/>
              <a:ext cx="2550879" cy="59773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uk-UA" sz="1800" dirty="0" smtClean="0">
                  <a:solidFill>
                    <a:srgbClr val="FF33CC"/>
                  </a:solidFill>
                  <a:latin typeface="Mistral" panose="03090702030407020403" pitchFamily="66" charset="0"/>
                </a:rPr>
                <a:t>Реєстрація на сайті УЦОЯО</a:t>
              </a:r>
            </a:p>
            <a:p>
              <a:pPr algn="ctr"/>
              <a:r>
                <a:rPr lang="en-US" sz="1800" dirty="0" smtClean="0">
                  <a:solidFill>
                    <a:srgbClr val="FF33CC"/>
                  </a:solidFill>
                  <a:latin typeface="Arial Black" panose="020B0A04020102020204" pitchFamily="34" charset="0"/>
                </a:rPr>
                <a:t>http</a:t>
              </a:r>
              <a:r>
                <a:rPr lang="uk-UA" sz="1800" dirty="0" smtClean="0">
                  <a:solidFill>
                    <a:srgbClr val="FF33CC"/>
                  </a:solidFill>
                  <a:latin typeface="Arial Black" panose="020B0A04020102020204" pitchFamily="34" charset="0"/>
                </a:rPr>
                <a:t>:</a:t>
              </a:r>
              <a:r>
                <a:rPr lang="en-US" sz="1800" dirty="0" smtClean="0">
                  <a:solidFill>
                    <a:srgbClr val="FF33CC"/>
                  </a:solidFill>
                  <a:latin typeface="Arial Black" panose="020B0A04020102020204" pitchFamily="34" charset="0"/>
                </a:rPr>
                <a:t>//testportal.gov.ua</a:t>
              </a:r>
              <a:endParaRPr lang="uk-UA" sz="1800" dirty="0">
                <a:solidFill>
                  <a:srgbClr val="FF33CC"/>
                </a:solidFill>
                <a:latin typeface="Arial Black" panose="020B0A04020102020204" pitchFamily="34" charset="0"/>
              </a:endParaRPr>
            </a:p>
          </p:txBody>
        </p:sp>
      </p:grp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96710592"/>
              </p:ext>
            </p:extLst>
          </p:nvPr>
        </p:nvGraphicFramePr>
        <p:xfrm>
          <a:off x="3860925" y="980584"/>
          <a:ext cx="8331075" cy="584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31075">
                  <a:extLst>
                    <a:ext uri="{9D8B030D-6E8A-4147-A177-3AD203B41FA5}">
                      <a16:colId xmlns="" xmlns:a16="http://schemas.microsoft.com/office/drawing/2014/main" val="3691973938"/>
                    </a:ext>
                  </a:extLst>
                </a:gridCol>
              </a:tblGrid>
              <a:tr h="825442">
                <a:tc>
                  <a:txBody>
                    <a:bodyPr/>
                    <a:lstStyle/>
                    <a:p>
                      <a:r>
                        <a:rPr lang="uk-UA" b="0" dirty="0" smtClean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.Підготувати:</a:t>
                      </a:r>
                    </a:p>
                    <a:p>
                      <a:pPr marL="714375" marR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Копію паспорта громадянина України;</a:t>
                      </a:r>
                    </a:p>
                    <a:p>
                      <a:pPr marL="714375" marR="0" indent="-17462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uk-UA" sz="1800" b="0" kern="1200" noProof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Дві однакові фотокартки для документів розміром 3 х 4 см із зображенням, що відповідає досягнутому віку (фотокартки мають бути виготовлені на білому або кольоровому фотопапері).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76724000"/>
                  </a:ext>
                </a:extLst>
              </a:tr>
              <a:tr h="825442">
                <a:tc>
                  <a:txBody>
                    <a:bodyPr/>
                    <a:lstStyle/>
                    <a:p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     2. </a:t>
                      </a:r>
                      <a:r>
                        <a:rPr lang="uk-UA" sz="1800" b="0" kern="1200" noProof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Сформувати реєстраційну картку особа може самостійно, скориставшись спеціальним сервісом, розміщеним на веб-сайті Українського центру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.</a:t>
                      </a:r>
                      <a:endParaRPr lang="ru-RU" b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41544825"/>
                  </a:ext>
                </a:extLst>
              </a:tr>
              <a:tr h="825442">
                <a:tc>
                  <a:txBody>
                    <a:bodyPr/>
                    <a:lstStyle/>
                    <a:p>
                      <a:pPr marL="0" marR="0" lvl="0" indent="3571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kern="1200" noProof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3.Роздрукувати бланк реєстраційної картки, контрольно-інформаційний лист та перевірити правильність даних, зазначених у бланку реєстраційної картки.</a:t>
                      </a:r>
                    </a:p>
                  </a:txBody>
                  <a:tcPr marL="72000" marR="90000" marT="180000" marB="0" anchor="ctr"/>
                </a:tc>
                <a:extLst>
                  <a:ext uri="{0D108BD9-81ED-4DB2-BD59-A6C34878D82A}">
                    <a16:rowId xmlns="" xmlns:a16="http://schemas.microsoft.com/office/drawing/2014/main" val="972666718"/>
                  </a:ext>
                </a:extLst>
              </a:tr>
              <a:tr h="825442">
                <a:tc>
                  <a:txBody>
                    <a:bodyPr/>
                    <a:lstStyle/>
                    <a:p>
                      <a:pPr marL="0" marR="0" lvl="0" indent="3571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kern="1200" noProof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4.Оформити реєстраційну картку:</a:t>
                      </a:r>
                    </a:p>
                    <a:p>
                      <a:pPr marL="1000125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uk-UA" sz="1800" b="0" kern="1200" noProof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заповнити частину «Заява»;</a:t>
                      </a:r>
                    </a:p>
                    <a:p>
                      <a:pPr marL="1000125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uk-UA" sz="1800" b="0" kern="1200" noProof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наклеїти у спеціально відведених місцях реєстраційної картки дві однакові фотокартки.</a:t>
                      </a:r>
                    </a:p>
                  </a:txBody>
                  <a:tcPr marL="72000" marR="90000" marT="180000" marB="0" anchor="ctr"/>
                </a:tc>
                <a:extLst>
                  <a:ext uri="{0D108BD9-81ED-4DB2-BD59-A6C34878D82A}">
                    <a16:rowId xmlns="" xmlns:a16="http://schemas.microsoft.com/office/drawing/2014/main" val="711846166"/>
                  </a:ext>
                </a:extLst>
              </a:tr>
              <a:tr h="825442">
                <a:tc>
                  <a:txBody>
                    <a:bodyPr/>
                    <a:lstStyle/>
                    <a:p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     5. Подати до закладу освіти: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uk-UA" sz="1800" b="0" noProof="0" dirty="0" smtClean="0">
                          <a:latin typeface="Comic Sans MS" panose="030F0702030302020204" pitchFamily="66" charset="0"/>
                        </a:rPr>
                        <a:t>Оформлену реєстраційна картку;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uk-UA" sz="1800" b="0" noProof="0" dirty="0" smtClean="0">
                          <a:latin typeface="Comic Sans MS" panose="030F0702030302020204" pitchFamily="66" charset="0"/>
                        </a:rPr>
                        <a:t>Копію документа, що посвідчує особу;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uk-UA" sz="1800" b="0" noProof="0" dirty="0" smtClean="0">
                          <a:latin typeface="Comic Sans MS" panose="030F0702030302020204" pitchFamily="66" charset="0"/>
                        </a:rPr>
                        <a:t>Інші документи, у разі необхідності.</a:t>
                      </a:r>
                      <a:endParaRPr lang="ru-RU" b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78299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10388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65" y="128438"/>
            <a:ext cx="1555611" cy="441472"/>
          </a:xfrm>
          <a:prstGeom prst="rect">
            <a:avLst/>
          </a:prstGeom>
        </p:spPr>
      </p:pic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xfrm>
            <a:off x="2373978" y="-92871"/>
            <a:ext cx="9263285" cy="1325563"/>
          </a:xfrm>
        </p:spPr>
        <p:txBody>
          <a:bodyPr>
            <a:normAutofit/>
          </a:bodyPr>
          <a:lstStyle/>
          <a:p>
            <a:pPr algn="ctr"/>
            <a:r>
              <a:rPr lang="uk-UA" sz="5400" dirty="0" smtClean="0">
                <a:solidFill>
                  <a:srgbClr val="FF3399"/>
                </a:solidFill>
                <a:latin typeface="Comic Sans MS" panose="030F0702030302020204" pitchFamily="66" charset="0"/>
              </a:rPr>
              <a:t>Перереєстрація</a:t>
            </a:r>
            <a:endParaRPr lang="uk-UA" sz="5400" dirty="0">
              <a:solidFill>
                <a:srgbClr val="FF3399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-676309" y="439121"/>
            <a:ext cx="5195555" cy="3464663"/>
            <a:chOff x="-692860" y="294664"/>
            <a:chExt cx="4958298" cy="2853240"/>
          </a:xfrm>
        </p:grpSpPr>
        <p:pic>
          <p:nvPicPr>
            <p:cNvPr id="12" name="Picture 2" descr="Похожее изображение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="" xmlns:a14="http://schemas.microsoft.com/office/drawing/2010/main">
                    <a14:imgLayer r:embed="rId5">
                      <a14:imgEffect>
                        <a14:backgroundRemoval t="9961" b="89844" l="6957" r="94393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692860" y="294664"/>
              <a:ext cx="4958298" cy="285324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Прямоугольник 12"/>
            <p:cNvSpPr/>
            <p:nvPr/>
          </p:nvSpPr>
          <p:spPr>
            <a:xfrm>
              <a:off x="599009" y="932018"/>
              <a:ext cx="2374558" cy="38019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uk-UA" sz="2400" b="1" cap="none" spc="0" dirty="0" smtClean="0">
                  <a:ln w="12700">
                    <a:solidFill>
                      <a:sysClr val="windowText" lastClr="000000"/>
                    </a:solidFill>
                    <a:prstDash val="solid"/>
                  </a:ln>
                  <a:pattFill prst="narHorz">
                    <a:fgClr>
                      <a:schemeClr val="accent3"/>
                    </a:fgClr>
                    <a:bgClr>
                      <a:schemeClr val="accent3">
                        <a:lumMod val="40000"/>
                        <a:lumOff val="60000"/>
                      </a:schemeClr>
                    </a:bgClr>
                  </a:patt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  <a:latin typeface="Comic Sans MS" panose="030F0702030302020204" pitchFamily="66" charset="0"/>
                </a:rPr>
                <a:t>Лютий-Квітень</a:t>
              </a:r>
              <a:endParaRPr lang="uk-UA" sz="2400" b="1" cap="none" spc="0" dirty="0">
                <a:ln w="12700">
                  <a:solidFill>
                    <a:sysClr val="windowText" lastClr="000000"/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Comic Sans MS" panose="030F0702030302020204" pitchFamily="66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418352" y="1546189"/>
              <a:ext cx="2712276" cy="7857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2800" b="1" cap="none" spc="0" dirty="0" smtClean="0">
                  <a:ln w="12700">
                    <a:solidFill>
                      <a:srgbClr val="FF99FF"/>
                    </a:solidFill>
                    <a:prstDash val="solid"/>
                  </a:ln>
                  <a:solidFill>
                    <a:srgbClr val="FF3399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  <a:latin typeface="Comic Sans MS" panose="030F0702030302020204" pitchFamily="66" charset="0"/>
                </a:rPr>
                <a:t>06.02.2018 -</a:t>
              </a:r>
              <a:r>
                <a:rPr lang="ru-RU" sz="2800" b="1" cap="none" spc="0" dirty="0" smtClean="0">
                  <a:ln w="12700">
                    <a:solidFill>
                      <a:srgbClr val="FF99FF"/>
                    </a:solidFill>
                    <a:prstDash val="solid"/>
                  </a:ln>
                  <a:solidFill>
                    <a:srgbClr val="7030A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  <a:latin typeface="Comic Sans MS" panose="030F0702030302020204" pitchFamily="66" charset="0"/>
                </a:rPr>
                <a:t>02.04.2018</a:t>
              </a:r>
              <a:endParaRPr lang="ru-RU" sz="2800" b="1" cap="none" spc="0" dirty="0">
                <a:ln w="12700">
                  <a:solidFill>
                    <a:srgbClr val="FF99FF"/>
                  </a:solidFill>
                  <a:prstDash val="solid"/>
                </a:ln>
                <a:solidFill>
                  <a:srgbClr val="7030A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Comic Sans MS" panose="030F0702030302020204" pitchFamily="66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0" y="3306804"/>
            <a:ext cx="3959724" cy="3050033"/>
            <a:chOff x="63041" y="2918847"/>
            <a:chExt cx="2941410" cy="1875962"/>
          </a:xfrm>
        </p:grpSpPr>
        <p:pic>
          <p:nvPicPr>
            <p:cNvPr id="16" name="Picture 2" descr="Картинки по запросу иконка органайзер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="" xmlns:a14="http://schemas.microsoft.com/office/drawing/2010/main">
                    <a14:imgLayer r:embed="rId7">
                      <a14:imgEffect>
                        <a14:backgroundRemoval t="4167" b="98106" l="1750" r="9875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946658">
              <a:off x="63041" y="2918847"/>
              <a:ext cx="2941410" cy="187596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Прямоугольник 16"/>
            <p:cNvSpPr/>
            <p:nvPr/>
          </p:nvSpPr>
          <p:spPr>
            <a:xfrm rot="20857731">
              <a:off x="355339" y="3344752"/>
              <a:ext cx="1148034" cy="1060758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Заголовок 3"/>
            <p:cNvSpPr txBox="1">
              <a:spLocks/>
            </p:cNvSpPr>
            <p:nvPr/>
          </p:nvSpPr>
          <p:spPr>
            <a:xfrm rot="20782779">
              <a:off x="374188" y="3541566"/>
              <a:ext cx="2335358" cy="59773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uk-UA" sz="1800" dirty="0" smtClean="0">
                  <a:solidFill>
                    <a:srgbClr val="FF33CC"/>
                  </a:solidFill>
                  <a:latin typeface="Mistral" panose="03090702030407020403" pitchFamily="66" charset="0"/>
                </a:rPr>
                <a:t>Реєстрація на сайті УЦОЯО</a:t>
              </a:r>
            </a:p>
            <a:p>
              <a:pPr algn="ctr"/>
              <a:r>
                <a:rPr lang="en-US" sz="1800" dirty="0" smtClean="0">
                  <a:solidFill>
                    <a:srgbClr val="FF33CC"/>
                  </a:solidFill>
                  <a:latin typeface="Arial Black" panose="020B0A04020102020204" pitchFamily="34" charset="0"/>
                </a:rPr>
                <a:t>http</a:t>
              </a:r>
              <a:r>
                <a:rPr lang="uk-UA" sz="1800" dirty="0" smtClean="0">
                  <a:solidFill>
                    <a:srgbClr val="FF33CC"/>
                  </a:solidFill>
                  <a:latin typeface="Arial Black" panose="020B0A04020102020204" pitchFamily="34" charset="0"/>
                </a:rPr>
                <a:t>:</a:t>
              </a:r>
              <a:r>
                <a:rPr lang="en-US" sz="1800" dirty="0" smtClean="0">
                  <a:solidFill>
                    <a:srgbClr val="FF33CC"/>
                  </a:solidFill>
                  <a:latin typeface="Arial Black" panose="020B0A04020102020204" pitchFamily="34" charset="0"/>
                </a:rPr>
                <a:t>//testportal.gov.ua</a:t>
              </a:r>
              <a:endParaRPr lang="uk-UA" sz="1800" dirty="0">
                <a:solidFill>
                  <a:srgbClr val="FF33CC"/>
                </a:solidFill>
                <a:latin typeface="Arial Black" panose="020B0A04020102020204" pitchFamily="34" charset="0"/>
              </a:endParaRPr>
            </a:p>
          </p:txBody>
        </p:sp>
      </p:grp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86757018"/>
              </p:ext>
            </p:extLst>
          </p:nvPr>
        </p:nvGraphicFramePr>
        <p:xfrm>
          <a:off x="3860925" y="980583"/>
          <a:ext cx="8331075" cy="575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31075">
                  <a:extLst>
                    <a:ext uri="{9D8B030D-6E8A-4147-A177-3AD203B41FA5}">
                      <a16:colId xmlns="" xmlns:a16="http://schemas.microsoft.com/office/drawing/2014/main" val="3691973938"/>
                    </a:ext>
                  </a:extLst>
                </a:gridCol>
              </a:tblGrid>
              <a:tr h="3404259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0" dirty="0" smtClean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kumimoji="0" lang="uk-UA" sz="20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Учаснику ЗНО необхідно: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uk-UA" sz="20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uk-UA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.  У</a:t>
                      </a:r>
                      <a:r>
                        <a:rPr kumimoji="0" lang="ru-RU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нести </a:t>
                      </a:r>
                      <a:r>
                        <a:rPr kumimoji="0" lang="uk-U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зміни до реєстраційних даних  за допомогою спеціального сервісу, розміщеному на веб-сайті Українського центру, сформувати та оформити нову реєстраційну картку</a:t>
                      </a:r>
                      <a:r>
                        <a:rPr kumimoji="0" lang="ru-RU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kumimoji="0" lang="ru-RU" sz="20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2. </a:t>
                      </a:r>
                      <a:r>
                        <a:rPr kumimoji="0" lang="uk-U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Повторно сформувати та передати до закладу освіти комплект реєстраційних документів, що має містити: </a:t>
                      </a:r>
                    </a:p>
                    <a:p>
                      <a:pPr marL="715963" marR="0" lvl="0" indent="-2667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uk-U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нову реєстраційну картку;</a:t>
                      </a:r>
                    </a:p>
                    <a:p>
                      <a:pPr marL="715963" marR="0" lvl="0" indent="-2667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uk-U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отриманий раніше </a:t>
                      </a:r>
                      <a:r>
                        <a:rPr kumimoji="0" lang="uk-UA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Сертифікат</a:t>
                      </a:r>
                      <a:r>
                        <a:rPr kumimoji="0" lang="uk-U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, що анулюється; </a:t>
                      </a:r>
                    </a:p>
                    <a:p>
                      <a:pPr marL="715963" marR="0" lvl="0" indent="-2667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uk-U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копію документа, що посвідчує особу;</a:t>
                      </a:r>
                    </a:p>
                    <a:p>
                      <a:pPr marL="715963" marR="0" lvl="0" indent="-2667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uk-U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інші документи, у разі необхідності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76724000"/>
                  </a:ext>
                </a:extLst>
              </a:tr>
              <a:tr h="184773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2000" b="0" u="sng" kern="1200" noProof="0" dirty="0" smtClean="0">
                          <a:latin typeface="Comic Sans MS" panose="030F0702030302020204" pitchFamily="66" charset="0"/>
                        </a:rPr>
                        <a:t>Закладу</a:t>
                      </a:r>
                      <a:r>
                        <a:rPr lang="uk-UA" sz="2000" b="0" u="sng" kern="1200" baseline="0" noProof="0" dirty="0" smtClean="0">
                          <a:latin typeface="Comic Sans MS" panose="030F0702030302020204" pitchFamily="66" charset="0"/>
                        </a:rPr>
                        <a:t> освіти</a:t>
                      </a:r>
                      <a:r>
                        <a:rPr lang="uk-UA" sz="2000" b="0" u="sng" kern="1200" noProof="0" dirty="0" smtClean="0">
                          <a:latin typeface="Comic Sans MS" panose="030F0702030302020204" pitchFamily="66" charset="0"/>
                        </a:rPr>
                        <a:t> необхідно: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2000" b="0" u="sng" kern="1200" noProof="0" dirty="0" smtClean="0">
                        <a:latin typeface="Comic Sans MS" panose="030F0702030302020204" pitchFamily="66" charset="0"/>
                      </a:endParaRPr>
                    </a:p>
                    <a:p>
                      <a:pPr marL="715963" marR="0" indent="-2667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uk-UA" sz="2000" b="0" u="none" kern="1200" noProof="0" dirty="0" smtClean="0">
                          <a:latin typeface="Comic Sans MS" panose="030F0702030302020204" pitchFamily="66" charset="0"/>
                        </a:rPr>
                        <a:t>Сформувати та оформити список випускників, які здійснюють перереєстрацію. </a:t>
                      </a:r>
                    </a:p>
                    <a:p>
                      <a:pPr marL="715963" marR="0" indent="-2667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uk-UA" sz="2000" b="0" u="none" kern="1200" noProof="0" dirty="0" smtClean="0">
                          <a:latin typeface="Comic Sans MS" panose="030F0702030302020204" pitchFamily="66" charset="0"/>
                        </a:rPr>
                        <a:t>Надіслати комплект документів в установлені строки за </a:t>
                      </a:r>
                      <a:r>
                        <a:rPr lang="uk-UA" sz="2000" b="0" u="none" kern="1200" noProof="0" dirty="0" err="1" smtClean="0">
                          <a:latin typeface="Comic Sans MS" panose="030F0702030302020204" pitchFamily="66" charset="0"/>
                        </a:rPr>
                        <a:t>адресою</a:t>
                      </a:r>
                      <a:r>
                        <a:rPr lang="uk-UA" sz="2000" b="0" u="none" kern="1200" noProof="0" dirty="0" smtClean="0">
                          <a:latin typeface="Comic Sans MS" panose="030F0702030302020204" pitchFamily="66" charset="0"/>
                        </a:rPr>
                        <a:t> регіонального центру</a:t>
                      </a:r>
                      <a:r>
                        <a:rPr lang="ru-RU" sz="2000" b="0" u="none" kern="1200" dirty="0" smtClean="0"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72000" marR="90000" marT="180000" marB="0" anchor="ctr"/>
                </a:tc>
                <a:extLst>
                  <a:ext uri="{0D108BD9-81ED-4DB2-BD59-A6C34878D82A}">
                    <a16:rowId xmlns="" xmlns:a16="http://schemas.microsoft.com/office/drawing/2014/main" val="9726667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8427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250</Words>
  <Application>Microsoft Office PowerPoint</Application>
  <PresentationFormat>Произвольный</PresentationFormat>
  <Paragraphs>37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Реєстрація на ЗНО-2018</vt:lpstr>
      <vt:lpstr>Перереєстрація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Пробне ЗНО-2018</dc:title>
  <dc:creator>Валерия А. Ханикова</dc:creator>
  <cp:lastModifiedBy>Дзюба</cp:lastModifiedBy>
  <cp:revision>49</cp:revision>
  <dcterms:created xsi:type="dcterms:W3CDTF">2017-11-30T08:48:00Z</dcterms:created>
  <dcterms:modified xsi:type="dcterms:W3CDTF">2018-02-07T08:44:30Z</dcterms:modified>
</cp:coreProperties>
</file>